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86" autoAdjust="0"/>
  </p:normalViewPr>
  <p:slideViewPr>
    <p:cSldViewPr>
      <p:cViewPr varScale="1">
        <p:scale>
          <a:sx n="85" d="100"/>
          <a:sy n="85" d="100"/>
        </p:scale>
        <p:origin x="-15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A59BF-D99B-430B-8862-2EB2C915E84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145161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A59BF-D99B-430B-8862-2EB2C915E84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396714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A59BF-D99B-430B-8862-2EB2C915E84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123617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A59BF-D99B-430B-8862-2EB2C915E84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38364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A59BF-D99B-430B-8862-2EB2C915E84D}"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18642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A59BF-D99B-430B-8862-2EB2C915E84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225173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A59BF-D99B-430B-8862-2EB2C915E84D}"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185016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A59BF-D99B-430B-8862-2EB2C915E84D}"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75044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A59BF-D99B-430B-8862-2EB2C915E84D}"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399144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59BF-D99B-430B-8862-2EB2C915E84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397985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A59BF-D99B-430B-8862-2EB2C915E84D}"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D3F0A-38E7-4D89-81DC-CB7419C5E078}" type="slidenum">
              <a:rPr lang="en-US" smtClean="0"/>
              <a:t>‹#›</a:t>
            </a:fld>
            <a:endParaRPr lang="en-US"/>
          </a:p>
        </p:txBody>
      </p:sp>
    </p:spTree>
    <p:extLst>
      <p:ext uri="{BB962C8B-B14F-4D97-AF65-F5344CB8AC3E}">
        <p14:creationId xmlns:p14="http://schemas.microsoft.com/office/powerpoint/2010/main" val="332157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A59BF-D99B-430B-8862-2EB2C915E84D}" type="datetimeFigureOut">
              <a:rPr lang="en-US" smtClean="0"/>
              <a:t>10/31/2014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D3F0A-38E7-4D89-81DC-CB7419C5E078}" type="slidenum">
              <a:rPr lang="en-US" smtClean="0"/>
              <a:t>‹#›</a:t>
            </a:fld>
            <a:endParaRPr lang="en-US"/>
          </a:p>
        </p:txBody>
      </p:sp>
    </p:spTree>
    <p:extLst>
      <p:ext uri="{BB962C8B-B14F-4D97-AF65-F5344CB8AC3E}">
        <p14:creationId xmlns:p14="http://schemas.microsoft.com/office/powerpoint/2010/main" val="41042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frm=1&amp;source=images&amp;cd=&amp;cad=rja&amp;docid=X9LsbuuYJw9-KM&amp;tbnid=ZiVcMGaCR8oaXM:&amp;ved=0CAUQjRw&amp;url=http://www.lausd.k12.ca.us/Normandie_EL/&amp;ei=CXFPUtuqLeO7jALRioCgDw&amp;bvm=bv.53537100,d.cGE&amp;psig=AFQjCNHM3HA4W8xme0aobYMpxhwCxg7DrQ&amp;ust=138102439055625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yejot.com/login?err=1&amp;goto=/messag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2209800"/>
            <a:ext cx="7772513" cy="1470025"/>
          </a:xfrm>
        </p:spPr>
        <p:txBody>
          <a:bodyPr/>
          <a:lstStyle/>
          <a:p>
            <a:r>
              <a:rPr lang="ar-JO" dirty="0"/>
              <a:t>أبرز 10 معالم أثرية</a:t>
            </a:r>
            <a:endParaRPr lang="en-US" altLang="en-US" dirty="0" smtClean="0"/>
          </a:p>
        </p:txBody>
      </p:sp>
      <p:sp>
        <p:nvSpPr>
          <p:cNvPr id="3" name="Subtitle 2"/>
          <p:cNvSpPr>
            <a:spLocks noGrp="1"/>
          </p:cNvSpPr>
          <p:nvPr>
            <p:ph type="subTitle" idx="1"/>
          </p:nvPr>
        </p:nvSpPr>
        <p:spPr>
          <a:xfrm>
            <a:off x="1371487" y="3886200"/>
            <a:ext cx="6401027" cy="1752600"/>
          </a:xfrm>
        </p:spPr>
        <p:txBody>
          <a:bodyPr>
            <a:normAutofit/>
          </a:bodyPr>
          <a:lstStyle/>
          <a:p>
            <a:pPr>
              <a:buFont typeface="Arial" charset="0"/>
              <a:buNone/>
              <a:defRPr/>
            </a:pPr>
            <a:r>
              <a:rPr lang="en-US" dirty="0" smtClean="0"/>
              <a:t>Nada </a:t>
            </a:r>
            <a:r>
              <a:rPr lang="en-US" dirty="0" err="1" smtClean="0"/>
              <a:t>Shaath</a:t>
            </a:r>
            <a:endParaRPr lang="en-US" dirty="0" smtClean="0"/>
          </a:p>
          <a:p>
            <a:pPr>
              <a:buFont typeface="Arial" charset="0"/>
              <a:buNone/>
              <a:defRPr/>
            </a:pPr>
            <a:endParaRPr lang="en-US" sz="2400" dirty="0"/>
          </a:p>
        </p:txBody>
      </p:sp>
      <p:pic>
        <p:nvPicPr>
          <p:cNvPr id="2052" name="Picture 2" descr="http://www.lausd.k12.ca.us/Normandie_EL/lausd_logo.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14" y="5429779"/>
            <a:ext cx="121897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p:cNvSpPr txBox="1">
            <a:spLocks noChangeArrowheads="1"/>
          </p:cNvSpPr>
          <p:nvPr/>
        </p:nvSpPr>
        <p:spPr bwMode="auto">
          <a:xfrm>
            <a:off x="1066744" y="6498167"/>
            <a:ext cx="7543743" cy="3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spAutoFit/>
          </a:bodyPr>
          <a:lstStyle>
            <a:lvl1pPr eaLnBrk="0" hangingPunct="0">
              <a:defRPr sz="1700">
                <a:solidFill>
                  <a:schemeClr val="tx1"/>
                </a:solidFill>
                <a:latin typeface="Arial" pitchFamily="34" charset="0"/>
                <a:cs typeface="Arial" pitchFamily="34" charset="0"/>
              </a:defRPr>
            </a:lvl1pPr>
            <a:lvl2pPr marL="742950" indent="-285750" eaLnBrk="0" hangingPunct="0">
              <a:defRPr sz="1700">
                <a:solidFill>
                  <a:schemeClr val="tx1"/>
                </a:solidFill>
                <a:latin typeface="Arial" pitchFamily="34" charset="0"/>
                <a:cs typeface="Arial" pitchFamily="34" charset="0"/>
              </a:defRPr>
            </a:lvl2pPr>
            <a:lvl3pPr marL="1143000" indent="-228600" eaLnBrk="0" hangingPunct="0">
              <a:defRPr sz="1700">
                <a:solidFill>
                  <a:schemeClr val="tx1"/>
                </a:solidFill>
                <a:latin typeface="Arial" pitchFamily="34" charset="0"/>
                <a:cs typeface="Arial" pitchFamily="34" charset="0"/>
              </a:defRPr>
            </a:lvl3pPr>
            <a:lvl4pPr marL="1600200" indent="-228600" eaLnBrk="0" hangingPunct="0">
              <a:defRPr sz="1700">
                <a:solidFill>
                  <a:schemeClr val="tx1"/>
                </a:solidFill>
                <a:latin typeface="Arial" pitchFamily="34" charset="0"/>
                <a:cs typeface="Arial" pitchFamily="34" charset="0"/>
              </a:defRPr>
            </a:lvl4pPr>
            <a:lvl5pPr marL="2057400" indent="-228600" eaLnBrk="0" hangingPunct="0">
              <a:defRPr sz="17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7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7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7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700">
                <a:solidFill>
                  <a:schemeClr val="tx1"/>
                </a:solidFill>
                <a:latin typeface="Arial" pitchFamily="34" charset="0"/>
                <a:cs typeface="Arial" pitchFamily="34" charset="0"/>
              </a:defRPr>
            </a:lvl9pPr>
          </a:lstStyle>
          <a:p>
            <a:pPr eaLnBrk="1" hangingPunct="1"/>
            <a:r>
              <a:rPr lang="en-US" altLang="en-US" sz="1400"/>
              <a:t>This lesson was developed by using funds from QFI (Qatar Foundation International)</a:t>
            </a:r>
          </a:p>
        </p:txBody>
      </p:sp>
    </p:spTree>
    <p:extLst>
      <p:ext uri="{BB962C8B-B14F-4D97-AF65-F5344CB8AC3E}">
        <p14:creationId xmlns:p14="http://schemas.microsoft.com/office/powerpoint/2010/main" val="240268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2.البتراء</a:t>
            </a:r>
            <a:endParaRPr lang="en-US" dirty="0"/>
          </a:p>
        </p:txBody>
      </p:sp>
      <p:sp>
        <p:nvSpPr>
          <p:cNvPr id="3" name="Content Placeholder 2"/>
          <p:cNvSpPr>
            <a:spLocks noGrp="1"/>
          </p:cNvSpPr>
          <p:nvPr>
            <p:ph idx="1"/>
          </p:nvPr>
        </p:nvSpPr>
        <p:spPr>
          <a:xfrm>
            <a:off x="3810000" y="1600200"/>
            <a:ext cx="4495800" cy="3001963"/>
          </a:xfrm>
        </p:spPr>
        <p:txBody>
          <a:bodyPr>
            <a:normAutofit fontScale="62500" lnSpcReduction="20000"/>
          </a:bodyPr>
          <a:lstStyle/>
          <a:p>
            <a:pPr marL="0" indent="0" algn="r" rtl="1">
              <a:buNone/>
            </a:pPr>
            <a:r>
              <a:rPr lang="ar-JO" dirty="0" smtClean="0"/>
              <a:t>البتراء وكذلك تسمى سلع، مدينة تاريخية تقع في الأردن جنوب البلاد 225 كم جنوب العاصمة عمّان إلى الغرب من الطريق الرئيسي الذي يصل بين العاصمة عمّان ومدينة العقبة.</a:t>
            </a:r>
          </a:p>
          <a:p>
            <a:pPr marL="0" indent="0" algn="r" rtl="1">
              <a:buNone/>
            </a:pPr>
            <a:r>
              <a:rPr lang="ar-JO" dirty="0" smtClean="0"/>
              <a:t>بناها الأنباط في العام 400 قبل الميلاد وجعلوا منها عاصمة لهم[1]. وعلى مقربة من المدينة يوجد جبل هارون الذي يعتقد أنه يضم قبر النبي هارون والينابيع السبعة التي ضرب موسى بعصاه الصخر فتفجرت. اختيرت البتراء بتاريخ 7/7/2007 كواحدة من عجائب الدنيا السبع الجديدة.</a:t>
            </a:r>
            <a:endParaRPr lang="en-US" dirty="0"/>
          </a:p>
        </p:txBody>
      </p:sp>
      <p:pic>
        <p:nvPicPr>
          <p:cNvPr id="9218" name="Picture 2" descr="Petra S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347167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1. الأهرامات</a:t>
            </a:r>
            <a:endParaRPr lang="en-US" dirty="0"/>
          </a:p>
        </p:txBody>
      </p:sp>
      <p:sp>
        <p:nvSpPr>
          <p:cNvPr id="3" name="Content Placeholder 2"/>
          <p:cNvSpPr>
            <a:spLocks noGrp="1"/>
          </p:cNvSpPr>
          <p:nvPr>
            <p:ph idx="1"/>
          </p:nvPr>
        </p:nvSpPr>
        <p:spPr>
          <a:xfrm>
            <a:off x="4572000" y="1600200"/>
            <a:ext cx="4419600" cy="4602163"/>
          </a:xfrm>
        </p:spPr>
        <p:txBody>
          <a:bodyPr>
            <a:normAutofit/>
          </a:bodyPr>
          <a:lstStyle/>
          <a:p>
            <a:pPr marL="0" indent="0" algn="r" rtl="1">
              <a:buNone/>
            </a:pPr>
            <a:r>
              <a:rPr lang="ar-JO" sz="2000" dirty="0" smtClean="0"/>
              <a:t>تمتد من أبو رواش بالجيزة حتي هوارة علي مشارف الفيوم. وهي بنايات ملكية بناها قدماء المصريين في الفترة م2630ق.م. وحتي سنة 1530 ق.م. عظم الأهرامات شيدت بالصحراء غربي النيل حيث خلفها تغرب الشمس. لأن قدماء المصريين كانوا يعتقدون أن روح الملك الميت تترك جسمه لتسافر بالسماء مع الشمس كل يوم. وعندما تغرب الشمس ناحية الغرب تعود الروح الملكية لمقبرتها بالهرم لتجدد نفسها.</a:t>
            </a:r>
            <a:endParaRPr lang="en-US" sz="2000" dirty="0"/>
          </a:p>
        </p:txBody>
      </p:sp>
      <p:pic>
        <p:nvPicPr>
          <p:cNvPr id="10242" name="Picture 2" descr="http://3.bp.blogspot.com/-ElnvcopQabo/UT5praCaviI/AAAAAAAAADw/HKcznqpKtkE/s1600/7-12-2010-9-14-306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 y="17526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5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2920"/>
            <a:ext cx="8305800" cy="1143000"/>
          </a:xfrm>
        </p:spPr>
        <p:txBody>
          <a:bodyPr>
            <a:normAutofit fontScale="90000"/>
          </a:bodyPr>
          <a:lstStyle/>
          <a:p>
            <a:pPr fontAlgn="auto">
              <a:spcAft>
                <a:spcPts val="0"/>
              </a:spcAft>
              <a:defRPr/>
            </a:pPr>
            <a:r>
              <a:rPr lang="ar-EG" dirty="0" smtClean="0"/>
              <a:t>استخدم آي جت </a:t>
            </a:r>
            <a:r>
              <a:rPr lang="en-US" dirty="0" smtClean="0"/>
              <a:t>use eye jot and tell your friend about your dream  vacation</a:t>
            </a:r>
            <a:endParaRPr lang="en-US" dirty="0"/>
          </a:p>
        </p:txBody>
      </p:sp>
      <p:sp>
        <p:nvSpPr>
          <p:cNvPr id="5" name="Rectangle 2"/>
          <p:cNvSpPr>
            <a:spLocks noChangeArrowheads="1"/>
          </p:cNvSpPr>
          <p:nvPr/>
        </p:nvSpPr>
        <p:spPr bwMode="auto">
          <a:xfrm>
            <a:off x="762000" y="2465832"/>
            <a:ext cx="693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hlinkClick r:id="rId2"/>
              </a:rPr>
              <a:t>http://www.eyejot.com/login?err=1&amp;goto=%2Fmessages</a:t>
            </a:r>
            <a:endParaRPr lang="en-US" dirty="0"/>
          </a:p>
          <a:p>
            <a:endParaRPr lang="en-US" dirty="0"/>
          </a:p>
        </p:txBody>
      </p:sp>
    </p:spTree>
    <p:extLst>
      <p:ext uri="{BB962C8B-B14F-4D97-AF65-F5344CB8AC3E}">
        <p14:creationId xmlns:p14="http://schemas.microsoft.com/office/powerpoint/2010/main" val="214138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10. مدائن صالح</a:t>
            </a:r>
            <a:endParaRPr lang="en-US" dirty="0"/>
          </a:p>
        </p:txBody>
      </p:sp>
      <p:sp>
        <p:nvSpPr>
          <p:cNvPr id="3" name="Content Placeholder 2"/>
          <p:cNvSpPr>
            <a:spLocks noGrp="1"/>
          </p:cNvSpPr>
          <p:nvPr>
            <p:ph idx="1"/>
          </p:nvPr>
        </p:nvSpPr>
        <p:spPr>
          <a:xfrm>
            <a:off x="533400" y="5486400"/>
            <a:ext cx="7620000" cy="879475"/>
          </a:xfrm>
        </p:spPr>
        <p:txBody>
          <a:bodyPr>
            <a:normAutofit fontScale="92500"/>
          </a:bodyPr>
          <a:lstStyle/>
          <a:p>
            <a:pPr marL="0" indent="0" algn="r" rtl="1">
              <a:buNone/>
            </a:pPr>
            <a:r>
              <a:rPr lang="ar-JO" dirty="0" smtClean="0"/>
              <a:t>مدائن صالح في السعودية قديمة سكنت 3000 سنة قبل الميلاد</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907" y="1828800"/>
            <a:ext cx="570626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49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9. مدرج بصرى</a:t>
            </a:r>
            <a:endParaRPr lang="en-US" dirty="0"/>
          </a:p>
        </p:txBody>
      </p:sp>
      <p:sp>
        <p:nvSpPr>
          <p:cNvPr id="3" name="Content Placeholder 2"/>
          <p:cNvSpPr>
            <a:spLocks noGrp="1"/>
          </p:cNvSpPr>
          <p:nvPr>
            <p:ph idx="1"/>
          </p:nvPr>
        </p:nvSpPr>
        <p:spPr>
          <a:xfrm>
            <a:off x="456406" y="5162550"/>
            <a:ext cx="8229600" cy="1504950"/>
          </a:xfrm>
        </p:spPr>
        <p:txBody>
          <a:bodyPr/>
          <a:lstStyle/>
          <a:p>
            <a:pPr algn="r" rtl="1"/>
            <a:r>
              <a:rPr lang="ar-JO" dirty="0" smtClean="0"/>
              <a:t>يقع مدرج بصرى في سوريا له مخارج كثيرة </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695450"/>
            <a:ext cx="4862513"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81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8. معبد الكرنك</a:t>
            </a:r>
            <a:endParaRPr lang="en-US" dirty="0"/>
          </a:p>
        </p:txBody>
      </p:sp>
      <p:sp>
        <p:nvSpPr>
          <p:cNvPr id="3" name="Content Placeholder 2"/>
          <p:cNvSpPr>
            <a:spLocks noGrp="1"/>
          </p:cNvSpPr>
          <p:nvPr>
            <p:ph idx="1"/>
          </p:nvPr>
        </p:nvSpPr>
        <p:spPr>
          <a:xfrm>
            <a:off x="533400" y="5029200"/>
            <a:ext cx="8229600" cy="1325563"/>
          </a:xfrm>
        </p:spPr>
        <p:txBody>
          <a:bodyPr>
            <a:normAutofit/>
          </a:bodyPr>
          <a:lstStyle/>
          <a:p>
            <a:pPr marL="0" indent="0" algn="r" rtl="1">
              <a:buNone/>
            </a:pPr>
            <a:r>
              <a:rPr lang="ar-JO" sz="2000" dirty="0" smtClean="0"/>
              <a:t>الكرنك اكبر وأهم المعابد الموجودة بمنطقة الأقصر، وهو المعبد المخصص للإله آمون الذي بدأ الفرعون ستي الأوّل بناءه وأتمه رمسيس الثاني، بالإضافة إلى المعابد التي استمر بناؤها حتى القرن الأول قبل الميلاد</a:t>
            </a:r>
            <a:endParaRPr lang="en-US" sz="2000" dirty="0"/>
          </a:p>
        </p:txBody>
      </p:sp>
      <p:pic>
        <p:nvPicPr>
          <p:cNvPr id="3074" name="Picture 2" descr="http://www.alamalsowr.com/wp-content/uploads/2012/10/%D9%85%D8%B9%D8%A8%D8%AF-%D8%A7%D9%84%D9%83%D8%B1%D9%86%D9%83-%D8%A8%D8%A7%D9%84%D8%A3%D8%B6%D9%88%D8%A7%D8%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4495800" cy="336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7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7. قلعة الحصن</a:t>
            </a:r>
            <a:endParaRPr lang="en-US" dirty="0"/>
          </a:p>
        </p:txBody>
      </p:sp>
      <p:sp>
        <p:nvSpPr>
          <p:cNvPr id="3" name="Content Placeholder 2"/>
          <p:cNvSpPr>
            <a:spLocks noGrp="1"/>
          </p:cNvSpPr>
          <p:nvPr>
            <p:ph idx="1"/>
          </p:nvPr>
        </p:nvSpPr>
        <p:spPr>
          <a:xfrm>
            <a:off x="228600" y="4953000"/>
            <a:ext cx="8610600" cy="1803400"/>
          </a:xfrm>
        </p:spPr>
        <p:txBody>
          <a:bodyPr>
            <a:normAutofit/>
          </a:bodyPr>
          <a:lstStyle/>
          <a:p>
            <a:pPr marL="0" indent="0" algn="r" rtl="1">
              <a:buNone/>
            </a:pPr>
            <a:r>
              <a:rPr lang="ar-JO" sz="2000" dirty="0" smtClean="0"/>
              <a:t>تقع قلعة الحصن في ريف محافظة حمص الغربي على بعد حوالي 60 كم غرب مدينة حمص و ترتفع 750 م عن سطح البحر، وتتوسط المسافة بين حمص وطرابلس اللبنانية عند نهاية سلسلة جبال الساحل وتحديداً عند فتحة حمص طرابلس ما يكسبها موقعاً استراتيجياً يسمح لها التحكم بالطريق الرابط بين الساحل والداخل السوري</a:t>
            </a:r>
            <a:endParaRPr lang="en-US" sz="2000" dirty="0"/>
          </a:p>
        </p:txBody>
      </p:sp>
      <p:pic>
        <p:nvPicPr>
          <p:cNvPr id="4098" name="Picture 2" descr="http://www.almaten.net/upload/upfiles1/krak_des__cheval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4196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7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6. معبد الأقصر</a:t>
            </a:r>
            <a:endParaRPr lang="en-US" dirty="0"/>
          </a:p>
        </p:txBody>
      </p:sp>
      <p:sp>
        <p:nvSpPr>
          <p:cNvPr id="3" name="Content Placeholder 2"/>
          <p:cNvSpPr>
            <a:spLocks noGrp="1"/>
          </p:cNvSpPr>
          <p:nvPr>
            <p:ph idx="1"/>
          </p:nvPr>
        </p:nvSpPr>
        <p:spPr>
          <a:xfrm>
            <a:off x="457200" y="4724400"/>
            <a:ext cx="8305800" cy="1401763"/>
          </a:xfrm>
        </p:spPr>
        <p:txBody>
          <a:bodyPr>
            <a:normAutofit/>
          </a:bodyPr>
          <a:lstStyle/>
          <a:p>
            <a:pPr marL="0" indent="0" algn="r" rtl="1">
              <a:buNone/>
            </a:pPr>
            <a:r>
              <a:rPr lang="ar-JO" sz="2000" dirty="0" smtClean="0"/>
              <a:t>معبد الأقصر معبد كبير من المعابد المصرية القديمة المعقدة يقع على الضفة الشرقية لنهر النيل في مدينة الأقصر اليوم المعروفة باسم (طيبة القديمة). تأسس سنة 1400 قبل الميلاد.</a:t>
            </a:r>
            <a:endParaRPr lang="en-US" sz="2000" dirty="0"/>
          </a:p>
        </p:txBody>
      </p:sp>
      <p:pic>
        <p:nvPicPr>
          <p:cNvPr id="5122" name="Picture 2" descr="http://www.luxorlink.com/upload_news/luxorlink457ehnr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0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5. حدائق بابل المعلقة</a:t>
            </a:r>
            <a:endParaRPr lang="en-US" dirty="0"/>
          </a:p>
        </p:txBody>
      </p:sp>
      <p:sp>
        <p:nvSpPr>
          <p:cNvPr id="3" name="Content Placeholder 2"/>
          <p:cNvSpPr>
            <a:spLocks noGrp="1"/>
          </p:cNvSpPr>
          <p:nvPr>
            <p:ph idx="1"/>
          </p:nvPr>
        </p:nvSpPr>
        <p:spPr>
          <a:xfrm>
            <a:off x="495300" y="4572000"/>
            <a:ext cx="8229600" cy="2133600"/>
          </a:xfrm>
        </p:spPr>
        <p:txBody>
          <a:bodyPr>
            <a:normAutofit/>
          </a:bodyPr>
          <a:lstStyle/>
          <a:p>
            <a:pPr marL="0" indent="0" algn="r" rtl="1">
              <a:buNone/>
            </a:pPr>
            <a:r>
              <a:rPr lang="ar-JO" sz="2000" dirty="0" smtClean="0"/>
              <a:t>حدائق بابل المعلقة إحدى عجائب الدنيا السبع في العالم القديم، وهي العجيبة الوحيدة التي يُظن بأنها أسطورة، يُزعم بأنها بنيت في المدينة القديمة بابل وموقعها الحالي قريب من مدينة الحلة بمحافظة بابل، العراق.</a:t>
            </a:r>
            <a:endParaRPr lang="en-US" sz="2000" dirty="0"/>
          </a:p>
        </p:txBody>
      </p:sp>
      <p:pic>
        <p:nvPicPr>
          <p:cNvPr id="6146" name="Picture 2" descr="http://www.vb.fll2.com/storeimg/img_1346437025_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3581400" cy="269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4. معبد بل في تدمر</a:t>
            </a:r>
            <a:endParaRPr lang="en-US" dirty="0"/>
          </a:p>
        </p:txBody>
      </p:sp>
      <p:sp>
        <p:nvSpPr>
          <p:cNvPr id="3" name="Content Placeholder 2"/>
          <p:cNvSpPr>
            <a:spLocks noGrp="1"/>
          </p:cNvSpPr>
          <p:nvPr>
            <p:ph idx="1"/>
          </p:nvPr>
        </p:nvSpPr>
        <p:spPr>
          <a:xfrm>
            <a:off x="457200" y="4114800"/>
            <a:ext cx="8382000" cy="2011363"/>
          </a:xfrm>
        </p:spPr>
        <p:txBody>
          <a:bodyPr>
            <a:normAutofit/>
          </a:bodyPr>
          <a:lstStyle/>
          <a:p>
            <a:pPr marL="0" indent="0" algn="r" rtl="1">
              <a:buNone/>
            </a:pPr>
            <a:r>
              <a:rPr lang="ar-JO" sz="2000" dirty="0" smtClean="0"/>
              <a:t>تدمر بالإنگليزية: </a:t>
            </a:r>
            <a:r>
              <a:rPr lang="en-US" sz="2000" dirty="0" smtClean="0"/>
              <a:t>Palmyra </a:t>
            </a:r>
            <a:r>
              <a:rPr lang="ar-JO" sz="2000" dirty="0" smtClean="0"/>
              <a:t>إحدى أهم المدن الأثرية عالميآ لها شهرتها ومكانتها، تقع في وسط سوريا وتتبع لمحافظة حمص، هي مدينة ذات أهمية تاريخية حيث كانت عاصمة مملكة تدمر وهي اليوم مدينة سياحية. تبعد 215 كيلومتر عن مدينة دمشق إلى الشمال الشرقي منها، وتقع على بعد 150 إلى الجنوب الغربي من نهر الفرات و160 كيلومتر شرق مدينة حمص.</a:t>
            </a:r>
            <a:endParaRPr lang="en-US" sz="2000" dirty="0"/>
          </a:p>
        </p:txBody>
      </p:sp>
      <p:pic>
        <p:nvPicPr>
          <p:cNvPr id="7170" name="Picture 2" descr="معبد 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0603"/>
            <a:ext cx="3733799" cy="248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8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3. أعمدة بعلبك</a:t>
            </a:r>
            <a:endParaRPr lang="en-US" dirty="0"/>
          </a:p>
        </p:txBody>
      </p:sp>
      <p:sp>
        <p:nvSpPr>
          <p:cNvPr id="3" name="Content Placeholder 2"/>
          <p:cNvSpPr>
            <a:spLocks noGrp="1"/>
          </p:cNvSpPr>
          <p:nvPr>
            <p:ph idx="1"/>
          </p:nvPr>
        </p:nvSpPr>
        <p:spPr>
          <a:xfrm>
            <a:off x="533400" y="4724400"/>
            <a:ext cx="7848600" cy="1706563"/>
          </a:xfrm>
        </p:spPr>
        <p:txBody>
          <a:bodyPr>
            <a:normAutofit/>
          </a:bodyPr>
          <a:lstStyle/>
          <a:p>
            <a:pPr marL="0" indent="0" algn="r" rtl="1">
              <a:buNone/>
            </a:pPr>
            <a:r>
              <a:rPr lang="ar-JO" sz="2000" dirty="0" smtClean="0"/>
              <a:t>تقع بعلبك على بعد 85 كم إلى الشرق من بيروت فوق أعلى مرتفعات سهل البقاع، وعلى مفترق عدد من طرق القوافل القديمة التي كانت تصل الساحل المتوسّطي بالبر الشامي وشمال سورية بشمال فلسطين. وقد استفادت عبر تاريخها الطويل من هذا الموقع المميز لتصبح محطة تجارية هامة ومحجاً دينياً مرموقاً.</a:t>
            </a:r>
            <a:endParaRPr lang="en-US" sz="2000" dirty="0"/>
          </a:p>
        </p:txBody>
      </p:sp>
      <p:pic>
        <p:nvPicPr>
          <p:cNvPr id="8194" name="Picture 2" descr="http://www.ma3lomedia.net/resources/GN/GN0015-P1.jpg?timestamp=1346003638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730625" cy="279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0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510</Words>
  <Application>Microsoft Office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أبرز 10 معالم أثرية</vt:lpstr>
      <vt:lpstr>10. مدائن صالح</vt:lpstr>
      <vt:lpstr>9. مدرج بصرى</vt:lpstr>
      <vt:lpstr>8. معبد الكرنك</vt:lpstr>
      <vt:lpstr>7. قلعة الحصن</vt:lpstr>
      <vt:lpstr>6. معبد الأقصر</vt:lpstr>
      <vt:lpstr>5. حدائق بابل المعلقة</vt:lpstr>
      <vt:lpstr>4. معبد بل في تدمر</vt:lpstr>
      <vt:lpstr>3. أعمدة بعلبك</vt:lpstr>
      <vt:lpstr>2.البتراء</vt:lpstr>
      <vt:lpstr>1. الأهرامات</vt:lpstr>
      <vt:lpstr>استخدم آي جت use eye jot and tell your friend about your dream  vacation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أبرز 10 معالم أثرية</dc:title>
  <dc:creator>nada</dc:creator>
  <cp:lastModifiedBy>Shaath</cp:lastModifiedBy>
  <cp:revision>8</cp:revision>
  <dcterms:created xsi:type="dcterms:W3CDTF">2013-04-30T23:18:10Z</dcterms:created>
  <dcterms:modified xsi:type="dcterms:W3CDTF">2014-11-01T04:58:03Z</dcterms:modified>
</cp:coreProperties>
</file>